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72" r:id="rId2"/>
    <p:sldId id="256" r:id="rId3"/>
    <p:sldId id="257" r:id="rId4"/>
    <p:sldId id="277" r:id="rId5"/>
    <p:sldId id="258" r:id="rId6"/>
    <p:sldId id="262" r:id="rId7"/>
    <p:sldId id="265" r:id="rId8"/>
    <p:sldId id="259" r:id="rId9"/>
    <p:sldId id="260" r:id="rId10"/>
    <p:sldId id="266" r:id="rId11"/>
    <p:sldId id="275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0066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42EB9E2-17E3-4C04-8656-72D8605DFBD0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W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W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8AF712F-C6A3-4DB2-8756-76A05B7840FF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ZW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37789F-22B7-46A6-9B48-3DDF0F483008}" type="slidenum">
              <a:rPr lang="en-ZW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Z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ZW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C5AA276-E999-4DFF-BC41-186C6E197284}" type="slidenum">
              <a:rPr lang="en-ZW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Z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647E1-8CC3-4412-8C17-607E2B6800B2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D781C-9F9E-4D65-A048-ACC963F77829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2570F-A9B3-4A51-93C4-B334C95D9B6E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F864E-B8CD-46CF-89CE-5DED85F858E4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94224-C5A5-45B9-A194-0C13E9C7FFD7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93388-653D-4A6F-BA29-C9999712AA9C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60C08-422C-41B1-B1B2-014D062731B1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13BD7-EE5E-4DD1-A913-B2DAD9AD6FB1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54858-6FBD-40A0-A65F-22CB34374F04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44877-BF9D-4435-991A-49975A502481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8E1F1-8382-48AD-9C0C-D728D6408737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2AB00-20AA-4C44-AF8B-14E64F814417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E3A7A-8B8B-4272-9E4A-48289FEBF052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F27CA-DCF3-4E0C-B7DE-C047D2F28300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C12BE-2824-429E-A64F-95EAF102B216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521B2-3CE2-4D8D-AACE-91E169C8FB1F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E24A8-259A-489D-858C-E054F10C4049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A3836-245C-4F04-B759-F915FFA0E3E9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9C22C-A6C8-42E0-9075-BA89659DB9DB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C9FF5-D8EA-407E-A52B-624D958BD035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32626-52F5-43F9-82A0-3C4DB42D600E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87880-9A83-44FB-A405-CBB56F6B785A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B87645-BC46-4979-9623-05ADDCD325C6}" type="datetimeFigureOut">
              <a:rPr lang="en-US"/>
              <a:pPr>
                <a:defRPr/>
              </a:pPr>
              <a:t>2/12/2013</a:t>
            </a:fld>
            <a:endParaRPr lang="en-ZW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Z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FEFFF7-104A-4D42-9288-AD57DC837544}" type="slidenum">
              <a:rPr lang="en-ZW"/>
              <a:pPr>
                <a:defRPr/>
              </a:pPr>
              <a:t>‹#›</a:t>
            </a:fld>
            <a:endParaRPr lang="en-ZW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9575" y="349250"/>
            <a:ext cx="8229600" cy="3986213"/>
          </a:xfrm>
          <a:prstGeom prst="rect">
            <a:avLst/>
          </a:prstGeom>
          <a:noFill/>
        </p:spPr>
        <p:txBody>
          <a:bodyPr lIns="91432" tIns="45715" rIns="91432" bIns="45715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200" b="1" dirty="0">
                <a:effectLst>
                  <a:outerShdw blurRad="38100" dist="38100" dir="2700000" algn="tl">
                    <a:schemeClr val="tx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</a:rPr>
              <a:t>2013 Broadband Summit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Broadband Adoption and Usage - What Have We Learned?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00" b="1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00" b="1" dirty="0">
                <a:latin typeface="Calibri" pitchFamily="34" charset="0"/>
              </a:rPr>
              <a:t>Sponsored by the Federal - State Joint Conference on Advanced Services with NTIA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09575" y="4603750"/>
            <a:ext cx="8321675" cy="0"/>
          </a:xfrm>
          <a:prstGeom prst="line">
            <a:avLst/>
          </a:prstGeom>
          <a:ln w="1270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9" name="Picture 2" descr="view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46000"/>
          </a:blip>
          <a:srcRect l="15390" t="22652" r="11732" b="26152"/>
          <a:stretch>
            <a:fillRect/>
          </a:stretch>
        </p:blipFill>
        <p:spPr bwMode="auto">
          <a:xfrm>
            <a:off x="3325813" y="4953000"/>
            <a:ext cx="2492375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5847 Commissioner Clyburn.jpg"/>
          <p:cNvPicPr>
            <a:picLocks noChangeAspect="1"/>
          </p:cNvPicPr>
          <p:nvPr/>
        </p:nvPicPr>
        <p:blipFill>
          <a:blip r:embed="rId3"/>
          <a:srcRect l="6628" t="16150" r="40487" b="6296"/>
          <a:stretch>
            <a:fillRect/>
          </a:stretch>
        </p:blipFill>
        <p:spPr>
          <a:xfrm>
            <a:off x="838200" y="1981200"/>
            <a:ext cx="3475038" cy="339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 descr="5851 Commissioner Landis.jpg"/>
          <p:cNvPicPr>
            <a:picLocks noChangeAspect="1"/>
          </p:cNvPicPr>
          <p:nvPr/>
        </p:nvPicPr>
        <p:blipFill>
          <a:blip r:embed="rId4"/>
          <a:srcRect l="-4353" t="2083" r="4217" b="8334"/>
          <a:stretch>
            <a:fillRect/>
          </a:stretch>
        </p:blipFill>
        <p:spPr>
          <a:xfrm>
            <a:off x="4724400" y="1981200"/>
            <a:ext cx="3521075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3" name="TextBox 23"/>
          <p:cNvSpPr txBox="1">
            <a:spLocks noChangeArrowheads="1"/>
          </p:cNvSpPr>
          <p:nvPr/>
        </p:nvSpPr>
        <p:spPr bwMode="auto">
          <a:xfrm>
            <a:off x="1219200" y="5410200"/>
            <a:ext cx="28194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Mignon Clyburn</a:t>
            </a:r>
          </a:p>
          <a:p>
            <a:pPr algn="ctr"/>
            <a:r>
              <a:rPr lang="en-US" sz="1200">
                <a:latin typeface="Book Antiqua" pitchFamily="18" charset="0"/>
              </a:rPr>
              <a:t>Federal Communications Commission</a:t>
            </a:r>
            <a:endParaRPr lang="en-ZW" sz="1200">
              <a:latin typeface="Book Antiqua" pitchFamily="18" charset="0"/>
            </a:endParaRPr>
          </a:p>
        </p:txBody>
      </p:sp>
      <p:sp>
        <p:nvSpPr>
          <p:cNvPr id="15364" name="TextBox 24"/>
          <p:cNvSpPr txBox="1">
            <a:spLocks noChangeArrowheads="1"/>
          </p:cNvSpPr>
          <p:nvPr/>
        </p:nvSpPr>
        <p:spPr bwMode="auto">
          <a:xfrm>
            <a:off x="5410200" y="5410200"/>
            <a:ext cx="2438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Larry Landis</a:t>
            </a:r>
          </a:p>
          <a:p>
            <a:pPr algn="ctr"/>
            <a:r>
              <a:rPr lang="en-US" sz="1100">
                <a:latin typeface="Book Antiqua" pitchFamily="18" charset="0"/>
              </a:rPr>
              <a:t>Indiana Public Service Commission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19400" y="685800"/>
            <a:ext cx="3606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Welcoming Remarks</a:t>
            </a:r>
            <a:endParaRPr lang="en-Z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3"/>
          <p:cNvSpPr txBox="1">
            <a:spLocks noChangeArrowheads="1"/>
          </p:cNvSpPr>
          <p:nvPr/>
        </p:nvSpPr>
        <p:spPr bwMode="auto">
          <a:xfrm>
            <a:off x="1600200" y="2895600"/>
            <a:ext cx="57912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Geoffrey G. Why, Angela Kronenberg, Commissioner Clyburn, Commissioner Landis, </a:t>
            </a:r>
          </a:p>
          <a:p>
            <a:pPr algn="ctr"/>
            <a:r>
              <a:rPr lang="en-US" sz="1100">
                <a:latin typeface="Book Antiqua" pitchFamily="18" charset="0"/>
              </a:rPr>
              <a:t>Laura Breeden, Kalun Lee and Garnet Hanly</a:t>
            </a:r>
            <a:r>
              <a:rPr lang="en-US">
                <a:latin typeface="Book Antiqua" pitchFamily="18" charset="0"/>
              </a:rPr>
              <a:t> </a:t>
            </a:r>
            <a:endParaRPr lang="en-ZW">
              <a:latin typeface="Book Antiqua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6042" t="4879" r="16993" b="14592"/>
          <a:stretch>
            <a:fillRect/>
          </a:stretch>
        </p:blipFill>
        <p:spPr bwMode="auto">
          <a:xfrm>
            <a:off x="457200" y="3581400"/>
            <a:ext cx="26670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48438" t="2225" b="22114"/>
          <a:stretch>
            <a:fillRect/>
          </a:stretch>
        </p:blipFill>
        <p:spPr bwMode="auto">
          <a:xfrm>
            <a:off x="3429000" y="3581400"/>
            <a:ext cx="2468880" cy="25437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3962400" y="6172200"/>
            <a:ext cx="14160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Angela Kronenberg</a:t>
            </a:r>
          </a:p>
          <a:p>
            <a:pPr algn="ctr"/>
            <a:r>
              <a:rPr lang="en-US" sz="1100">
                <a:latin typeface="Book Antiqua" pitchFamily="18" charset="0"/>
              </a:rPr>
              <a:t>FCC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838200" y="6096000"/>
            <a:ext cx="196056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Clyburn and </a:t>
            </a:r>
          </a:p>
          <a:p>
            <a:pPr algn="ctr"/>
            <a:r>
              <a:rPr lang="en-US" sz="1100">
                <a:latin typeface="Book Antiqua" pitchFamily="18" charset="0"/>
              </a:rPr>
              <a:t>Commissioner Landis</a:t>
            </a:r>
            <a:endParaRPr lang="en-ZW" sz="1100">
              <a:latin typeface="Book Antiqua" pitchFamily="18" charset="0"/>
            </a:endParaRPr>
          </a:p>
        </p:txBody>
      </p:sp>
      <p:pic>
        <p:nvPicPr>
          <p:cNvPr id="10" name="Picture 9" descr="5857 Phil Jones.jpg"/>
          <p:cNvPicPr>
            <a:picLocks noChangeAspect="1"/>
          </p:cNvPicPr>
          <p:nvPr/>
        </p:nvPicPr>
        <p:blipFill>
          <a:blip r:embed="rId4"/>
          <a:srcRect l="2291" t="478" r="36093" b="23572"/>
          <a:stretch>
            <a:fillRect/>
          </a:stretch>
        </p:blipFill>
        <p:spPr>
          <a:xfrm>
            <a:off x="6248400" y="3581400"/>
            <a:ext cx="24384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5837 Group Shot.jpg"/>
          <p:cNvPicPr>
            <a:picLocks noChangeAspect="1"/>
          </p:cNvPicPr>
          <p:nvPr/>
        </p:nvPicPr>
        <p:blipFill>
          <a:blip r:embed="rId5"/>
          <a:srcRect l="-2605" t="4720" r="-1563" b="12685"/>
          <a:stretch>
            <a:fillRect/>
          </a:stretch>
        </p:blipFill>
        <p:spPr>
          <a:xfrm>
            <a:off x="1447800" y="152400"/>
            <a:ext cx="60960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6" name="TextBox 10"/>
          <p:cNvSpPr txBox="1">
            <a:spLocks noChangeArrowheads="1"/>
          </p:cNvSpPr>
          <p:nvPr/>
        </p:nvSpPr>
        <p:spPr bwMode="auto">
          <a:xfrm>
            <a:off x="6400800" y="6096000"/>
            <a:ext cx="2209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Philip B. Jones</a:t>
            </a:r>
          </a:p>
          <a:p>
            <a:pPr algn="ctr"/>
            <a:r>
              <a:rPr lang="en-US" sz="1100">
                <a:latin typeface="Book Antiqua" pitchFamily="18" charset="0"/>
              </a:rPr>
              <a:t>Washington State Utilities and </a:t>
            </a:r>
          </a:p>
          <a:p>
            <a:pPr algn="ctr"/>
            <a:r>
              <a:rPr lang="en-US" sz="1100">
                <a:latin typeface="Book Antiqua" pitchFamily="18" charset="0"/>
              </a:rPr>
              <a:t>Transportation Commission</a:t>
            </a:r>
            <a:endParaRPr lang="en-ZW" sz="11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6042" t="21864" r="23958" b="18790"/>
          <a:stretch>
            <a:fillRect/>
          </a:stretch>
        </p:blipFill>
        <p:spPr bwMode="auto">
          <a:xfrm>
            <a:off x="2286000" y="1752600"/>
            <a:ext cx="4145280" cy="32816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2667000" y="5181600"/>
            <a:ext cx="3446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Book Antiqua" pitchFamily="18" charset="0"/>
              </a:rPr>
              <a:t>Congresswoman Doris Matsui (CA)</a:t>
            </a:r>
          </a:p>
          <a:p>
            <a:pPr algn="ctr"/>
            <a:r>
              <a:rPr lang="en-US" sz="1600" i="1">
                <a:latin typeface="Book Antiqua" pitchFamily="18" charset="0"/>
              </a:rPr>
              <a:t>via video recording</a:t>
            </a:r>
            <a:endParaRPr lang="en-ZW" sz="1600" i="1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909 Secretary Strickling.jpg"/>
          <p:cNvPicPr>
            <a:picLocks noChangeAspect="1"/>
          </p:cNvPicPr>
          <p:nvPr/>
        </p:nvPicPr>
        <p:blipFill>
          <a:blip r:embed="rId2"/>
          <a:srcRect l="10389" r="4416"/>
          <a:stretch>
            <a:fillRect/>
          </a:stretch>
        </p:blipFill>
        <p:spPr>
          <a:xfrm>
            <a:off x="2667000" y="1219200"/>
            <a:ext cx="3749048" cy="4389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458" name="TextBox 8"/>
          <p:cNvSpPr txBox="1">
            <a:spLocks noChangeArrowheads="1"/>
          </p:cNvSpPr>
          <p:nvPr/>
        </p:nvSpPr>
        <p:spPr bwMode="auto">
          <a:xfrm>
            <a:off x="2895600" y="5791200"/>
            <a:ext cx="3352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Book Antiqua" pitchFamily="18" charset="0"/>
              </a:rPr>
              <a:t>Secretary Larry Strickling</a:t>
            </a:r>
          </a:p>
          <a:p>
            <a:pPr algn="ctr"/>
            <a:r>
              <a:rPr lang="en-US" sz="1600">
                <a:latin typeface="Book Antiqua" pitchFamily="18" charset="0"/>
              </a:rPr>
              <a:t>National Telecommunications and Information Administration</a:t>
            </a:r>
            <a:endParaRPr lang="en-ZW" sz="16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2"/>
          <p:cNvSpPr txBox="1">
            <a:spLocks noChangeArrowheads="1"/>
          </p:cNvSpPr>
          <p:nvPr/>
        </p:nvSpPr>
        <p:spPr bwMode="auto">
          <a:xfrm>
            <a:off x="2743200" y="5638800"/>
            <a:ext cx="3673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>
                <a:latin typeface="Book Antiqua" pitchFamily="18" charset="0"/>
              </a:rPr>
              <a:t>Chairman Julius Genachowski</a:t>
            </a:r>
          </a:p>
          <a:p>
            <a:pPr algn="ctr"/>
            <a:r>
              <a:rPr lang="en-US" sz="1600">
                <a:latin typeface="Book Antiqua" pitchFamily="18" charset="0"/>
              </a:rPr>
              <a:t>Federal Communications Commission</a:t>
            </a:r>
            <a:endParaRPr lang="en-ZW" sz="1600">
              <a:latin typeface="Book Antiqua" pitchFamily="18" charset="0"/>
            </a:endParaRPr>
          </a:p>
        </p:txBody>
      </p:sp>
      <p:pic>
        <p:nvPicPr>
          <p:cNvPr id="5" name="Picture 4" descr="5903 Chairman Genachowski.jpg"/>
          <p:cNvPicPr>
            <a:picLocks noChangeAspect="1"/>
          </p:cNvPicPr>
          <p:nvPr/>
        </p:nvPicPr>
        <p:blipFill>
          <a:blip r:embed="rId2"/>
          <a:srcRect l="2930" r="24982"/>
          <a:stretch>
            <a:fillRect/>
          </a:stretch>
        </p:blipFill>
        <p:spPr>
          <a:xfrm>
            <a:off x="2667000" y="1219200"/>
            <a:ext cx="3749045" cy="438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933 Commissioner McDowell.jpg"/>
          <p:cNvPicPr>
            <a:picLocks noChangeAspect="1"/>
          </p:cNvPicPr>
          <p:nvPr/>
        </p:nvPicPr>
        <p:blipFill>
          <a:blip r:embed="rId2"/>
          <a:srcRect l="31250" t="-2157" r="16666"/>
          <a:stretch>
            <a:fillRect/>
          </a:stretch>
        </p:blipFill>
        <p:spPr>
          <a:xfrm>
            <a:off x="5943600" y="1600200"/>
            <a:ext cx="3048000" cy="3608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6400800" y="5257800"/>
            <a:ext cx="23622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Robert  McDowell</a:t>
            </a:r>
          </a:p>
          <a:p>
            <a:pPr algn="ctr"/>
            <a:r>
              <a:rPr lang="en-US" sz="1100">
                <a:latin typeface="Book Antiqua" pitchFamily="18" charset="0"/>
              </a:rPr>
              <a:t>FCC </a:t>
            </a:r>
            <a:endParaRPr lang="en-ZW" sz="1100">
              <a:latin typeface="Book Antiqua" pitchFamily="18" charset="0"/>
            </a:endParaRPr>
          </a:p>
        </p:txBody>
      </p:sp>
      <p:pic>
        <p:nvPicPr>
          <p:cNvPr id="7" name="Picture 6" descr="5864 Commissioner Pai.jpg"/>
          <p:cNvPicPr>
            <a:picLocks noChangeAspect="1"/>
          </p:cNvPicPr>
          <p:nvPr/>
        </p:nvPicPr>
        <p:blipFill>
          <a:blip r:embed="rId3"/>
          <a:srcRect l="9497" t="3472" r="8832" b="11458"/>
          <a:stretch>
            <a:fillRect/>
          </a:stretch>
        </p:blipFill>
        <p:spPr>
          <a:xfrm>
            <a:off x="152400" y="1447800"/>
            <a:ext cx="32766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8" name="TextBox 7"/>
          <p:cNvSpPr txBox="1">
            <a:spLocks noChangeArrowheads="1"/>
          </p:cNvSpPr>
          <p:nvPr/>
        </p:nvSpPr>
        <p:spPr bwMode="auto">
          <a:xfrm>
            <a:off x="898525" y="5105400"/>
            <a:ext cx="15795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Ajit Pai</a:t>
            </a:r>
          </a:p>
          <a:p>
            <a:pPr algn="ctr"/>
            <a:r>
              <a:rPr lang="en-US" sz="1100">
                <a:latin typeface="Book Antiqua" pitchFamily="18" charset="0"/>
              </a:rPr>
              <a:t>FCC</a:t>
            </a:r>
            <a:endParaRPr lang="en-ZW" sz="1100">
              <a:latin typeface="Book Antiqua" pitchFamily="18" charset="0"/>
            </a:endParaRPr>
          </a:p>
        </p:txBody>
      </p:sp>
      <p:pic>
        <p:nvPicPr>
          <p:cNvPr id="2" name="Picture 1" descr="5942 Commissioner Rosenworcel.jpg"/>
          <p:cNvPicPr>
            <a:picLocks noChangeAspect="1"/>
          </p:cNvPicPr>
          <p:nvPr/>
        </p:nvPicPr>
        <p:blipFill>
          <a:blip r:embed="rId4"/>
          <a:srcRect l="23438" t="5857" r="20573"/>
          <a:stretch>
            <a:fillRect/>
          </a:stretch>
        </p:blipFill>
        <p:spPr>
          <a:xfrm>
            <a:off x="3048000" y="533400"/>
            <a:ext cx="3276600" cy="3674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10" name="TextBox 9"/>
          <p:cNvSpPr txBox="1">
            <a:spLocks noChangeArrowheads="1"/>
          </p:cNvSpPr>
          <p:nvPr/>
        </p:nvSpPr>
        <p:spPr bwMode="auto">
          <a:xfrm>
            <a:off x="3505200" y="4267200"/>
            <a:ext cx="23749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Jessica Rosenworcel</a:t>
            </a:r>
          </a:p>
          <a:p>
            <a:pPr algn="ctr"/>
            <a:r>
              <a:rPr lang="en-US" sz="1100">
                <a:latin typeface="Book Antiqua" pitchFamily="18" charset="0"/>
              </a:rPr>
              <a:t>FCC</a:t>
            </a:r>
            <a:endParaRPr lang="en-ZW" sz="11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2"/>
          <p:cNvSpPr txBox="1">
            <a:spLocks noChangeArrowheads="1"/>
          </p:cNvSpPr>
          <p:nvPr/>
        </p:nvSpPr>
        <p:spPr bwMode="auto">
          <a:xfrm>
            <a:off x="4419600" y="4419600"/>
            <a:ext cx="9667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latin typeface="Book Antiqua" pitchFamily="18" charset="0"/>
              </a:rPr>
              <a:t>Dr. Jon Gant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685800" y="228600"/>
            <a:ext cx="777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Book Antiqua" pitchFamily="18" charset="0"/>
              </a:rPr>
              <a:t>Panel 1:  What have we Learned from Academic Studies on How to Close the Broadband Adoption Gap</a:t>
            </a:r>
            <a:endParaRPr lang="en-ZW" sz="2000"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9375" t="11713" r="20313" b="10981"/>
          <a:stretch>
            <a:fillRect/>
          </a:stretch>
        </p:blipFill>
        <p:spPr bwMode="auto">
          <a:xfrm>
            <a:off x="5257800" y="914400"/>
            <a:ext cx="3429000" cy="2514600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114800"/>
            <a:ext cx="3902075" cy="2378075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 l="33203" r="6250"/>
          <a:stretch>
            <a:fillRect/>
          </a:stretch>
        </p:blipFill>
        <p:spPr bwMode="auto">
          <a:xfrm>
            <a:off x="6019800" y="3810000"/>
            <a:ext cx="2362200" cy="2601913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" name="Picture 1" descr="5869 Dr. Jon Gant.jpg"/>
          <p:cNvPicPr>
            <a:picLocks noChangeAspect="1"/>
          </p:cNvPicPr>
          <p:nvPr/>
        </p:nvPicPr>
        <p:blipFill>
          <a:blip r:embed="rId5"/>
          <a:srcRect l="5510" r="6336" b="3646"/>
          <a:stretch>
            <a:fillRect/>
          </a:stretch>
        </p:blipFill>
        <p:spPr>
          <a:xfrm>
            <a:off x="3124200" y="1600200"/>
            <a:ext cx="2438400" cy="2819400"/>
          </a:xfrm>
          <a:prstGeom prst="rect">
            <a:avLst/>
          </a:prstGeom>
          <a:ln w="25400">
            <a:solidFill>
              <a:schemeClr val="tx1">
                <a:lumMod val="85000"/>
              </a:schemeClr>
            </a:solidFill>
          </a:ln>
        </p:spPr>
      </p:pic>
      <p:pic>
        <p:nvPicPr>
          <p:cNvPr id="9" name="Picture 8" descr="5867 Garnet Hanly.jpg"/>
          <p:cNvPicPr>
            <a:picLocks noChangeAspect="1"/>
          </p:cNvPicPr>
          <p:nvPr/>
        </p:nvPicPr>
        <p:blipFill>
          <a:blip r:embed="rId6"/>
          <a:srcRect l="11924" t="13021" r="13773" b="6250"/>
          <a:stretch>
            <a:fillRect/>
          </a:stretch>
        </p:blipFill>
        <p:spPr>
          <a:xfrm>
            <a:off x="533400" y="1219200"/>
            <a:ext cx="2743200" cy="2362200"/>
          </a:xfrm>
          <a:prstGeom prst="rect">
            <a:avLst/>
          </a:prstGeom>
          <a:ln w="25400">
            <a:solidFill>
              <a:schemeClr val="tx1">
                <a:lumMod val="85000"/>
              </a:schemeClr>
            </a:solidFill>
          </a:ln>
        </p:spPr>
      </p:pic>
      <p:sp>
        <p:nvSpPr>
          <p:cNvPr id="22536" name="TextBox 9"/>
          <p:cNvSpPr txBox="1">
            <a:spLocks noChangeArrowheads="1"/>
          </p:cNvSpPr>
          <p:nvPr/>
        </p:nvSpPr>
        <p:spPr bwMode="auto">
          <a:xfrm>
            <a:off x="6553200" y="6400800"/>
            <a:ext cx="1320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Dr. John Horrigan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2537" name="TextBox 10"/>
          <p:cNvSpPr txBox="1">
            <a:spLocks noChangeArrowheads="1"/>
          </p:cNvSpPr>
          <p:nvPr/>
        </p:nvSpPr>
        <p:spPr bwMode="auto">
          <a:xfrm>
            <a:off x="1371600" y="3581400"/>
            <a:ext cx="10398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Garnet Hanly</a:t>
            </a:r>
          </a:p>
          <a:p>
            <a:pPr algn="ctr"/>
            <a:r>
              <a:rPr lang="en-US" sz="1100">
                <a:latin typeface="Book Antiqua" pitchFamily="18" charset="0"/>
              </a:rPr>
              <a:t>Moderator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2538" name="TextBox 11"/>
          <p:cNvSpPr txBox="1">
            <a:spLocks noChangeArrowheads="1"/>
          </p:cNvSpPr>
          <p:nvPr/>
        </p:nvSpPr>
        <p:spPr bwMode="auto">
          <a:xfrm>
            <a:off x="5562600" y="3429000"/>
            <a:ext cx="30718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Dr. Karen Mossberger and Dr. Valerie  Wilson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2539" name="TextBox 13"/>
          <p:cNvSpPr txBox="1">
            <a:spLocks noChangeArrowheads="1"/>
          </p:cNvSpPr>
          <p:nvPr/>
        </p:nvSpPr>
        <p:spPr bwMode="auto">
          <a:xfrm>
            <a:off x="1295400" y="6477000"/>
            <a:ext cx="25050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Dr. Valerie Wilson and Tom Koutsky</a:t>
            </a:r>
            <a:endParaRPr lang="en-ZW" sz="11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5896 Group Sho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90600"/>
            <a:ext cx="7802563" cy="51212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838200" y="6172200"/>
            <a:ext cx="74676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latin typeface="Book Antiqua" pitchFamily="18" charset="0"/>
              </a:rPr>
              <a:t>Commissioner Geoffrey Why (MA), Moderator,  Deb Socia, Kyle Toto, Bao Vang, Sybil Boutilier, and Derrick Bulawa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685800" y="228600"/>
            <a:ext cx="7620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Book Antiqua" pitchFamily="18" charset="0"/>
              </a:rPr>
              <a:t>Panel 2:  Discussion of Best Practices Learned from Implementing </a:t>
            </a:r>
          </a:p>
          <a:p>
            <a:r>
              <a:rPr lang="en-US" sz="2000">
                <a:latin typeface="Book Antiqua" pitchFamily="18" charset="0"/>
              </a:rPr>
              <a:t>Broadband Adoption Programs Within Different Communities</a:t>
            </a:r>
            <a:endParaRPr lang="en-ZW" sz="20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4"/>
          <p:cNvSpPr txBox="1">
            <a:spLocks noChangeArrowheads="1"/>
          </p:cNvSpPr>
          <p:nvPr/>
        </p:nvSpPr>
        <p:spPr bwMode="auto">
          <a:xfrm>
            <a:off x="6705600" y="7162800"/>
            <a:ext cx="11144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Richard Abisla</a:t>
            </a:r>
            <a:endParaRPr lang="en-ZW" sz="1100">
              <a:latin typeface="Book Antiqua" pitchFamily="18" charset="0"/>
            </a:endParaRPr>
          </a:p>
        </p:txBody>
      </p:sp>
      <p:pic>
        <p:nvPicPr>
          <p:cNvPr id="24578" name="Picture 5" descr="5913 Laura Breeden.jpg"/>
          <p:cNvPicPr>
            <a:picLocks noChangeAspect="1"/>
          </p:cNvPicPr>
          <p:nvPr/>
        </p:nvPicPr>
        <p:blipFill>
          <a:blip r:embed="rId2"/>
          <a:srcRect l="15385" r="5128"/>
          <a:stretch>
            <a:fillRect/>
          </a:stretch>
        </p:blipFill>
        <p:spPr bwMode="auto">
          <a:xfrm>
            <a:off x="609600" y="1752600"/>
            <a:ext cx="2362200" cy="2925763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79" name="Picture 6" descr="5929 David Fletcher.jpg"/>
          <p:cNvPicPr>
            <a:picLocks noChangeAspect="1"/>
          </p:cNvPicPr>
          <p:nvPr/>
        </p:nvPicPr>
        <p:blipFill>
          <a:blip r:embed="rId3"/>
          <a:srcRect l="19125" t="7813" b="8855"/>
          <a:stretch>
            <a:fillRect/>
          </a:stretch>
        </p:blipFill>
        <p:spPr bwMode="auto">
          <a:xfrm>
            <a:off x="6400800" y="990600"/>
            <a:ext cx="2255838" cy="243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7010400" y="3429000"/>
            <a:ext cx="11096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David Fletcher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1295400" y="4724400"/>
            <a:ext cx="110172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Laura Breeden</a:t>
            </a:r>
          </a:p>
          <a:p>
            <a:pPr algn="ctr"/>
            <a:r>
              <a:rPr lang="en-US" sz="1100">
                <a:latin typeface="Book Antiqua" pitchFamily="18" charset="0"/>
              </a:rPr>
              <a:t>Moderator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762000" y="228600"/>
            <a:ext cx="76882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Book Antiqua" pitchFamily="18" charset="0"/>
              </a:rPr>
              <a:t>Panel 3:  Discussion of Best Practices Learned from Implementing </a:t>
            </a:r>
          </a:p>
          <a:p>
            <a:r>
              <a:rPr lang="en-US" sz="2000">
                <a:latin typeface="Book Antiqua" pitchFamily="18" charset="0"/>
              </a:rPr>
              <a:t>Broadband Adoption Programs Within Different Communities</a:t>
            </a:r>
            <a:endParaRPr lang="en-ZW" sz="2000">
              <a:latin typeface="Book Antiqua" pitchFamily="18" charset="0"/>
            </a:endParaRPr>
          </a:p>
        </p:txBody>
      </p:sp>
      <p:pic>
        <p:nvPicPr>
          <p:cNvPr id="24583" name="Picture 2"/>
          <p:cNvPicPr>
            <a:picLocks noChangeAspect="1" noChangeArrowheads="1"/>
          </p:cNvPicPr>
          <p:nvPr/>
        </p:nvPicPr>
        <p:blipFill>
          <a:blip r:embed="rId4"/>
          <a:srcRect l="28645" t="31674" r="32292" b="5856"/>
          <a:stretch>
            <a:fillRect/>
          </a:stretch>
        </p:blipFill>
        <p:spPr bwMode="auto">
          <a:xfrm>
            <a:off x="6400800" y="3810000"/>
            <a:ext cx="2286000" cy="243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4" name="TextBox 2"/>
          <p:cNvSpPr txBox="1">
            <a:spLocks noChangeArrowheads="1"/>
          </p:cNvSpPr>
          <p:nvPr/>
        </p:nvSpPr>
        <p:spPr bwMode="auto">
          <a:xfrm>
            <a:off x="3886200" y="3429000"/>
            <a:ext cx="14636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Tamara Cox-Burnett</a:t>
            </a:r>
            <a:endParaRPr lang="en-ZW" sz="1100">
              <a:latin typeface="Book Antiqua" pitchFamily="18" charset="0"/>
            </a:endParaRPr>
          </a:p>
        </p:txBody>
      </p:sp>
      <p:pic>
        <p:nvPicPr>
          <p:cNvPr id="24585" name="Picture 1" descr="5922 Tamara Cox-Burnett.jpg"/>
          <p:cNvPicPr>
            <a:picLocks noChangeAspect="1"/>
          </p:cNvPicPr>
          <p:nvPr/>
        </p:nvPicPr>
        <p:blipFill>
          <a:blip r:embed="rId5"/>
          <a:srcRect l="14268" t="10417" r="18987" b="6250"/>
          <a:stretch>
            <a:fillRect/>
          </a:stretch>
        </p:blipFill>
        <p:spPr bwMode="auto">
          <a:xfrm>
            <a:off x="3581400" y="990600"/>
            <a:ext cx="2209800" cy="243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6" name="Picture 3" descr="5924 Richard Abisla.jpg"/>
          <p:cNvPicPr>
            <a:picLocks noChangeAspect="1"/>
          </p:cNvPicPr>
          <p:nvPr/>
        </p:nvPicPr>
        <p:blipFill>
          <a:blip r:embed="rId6"/>
          <a:srcRect l="32291" r="9183" b="15625"/>
          <a:stretch>
            <a:fillRect/>
          </a:stretch>
        </p:blipFill>
        <p:spPr bwMode="auto">
          <a:xfrm>
            <a:off x="3581400" y="3810000"/>
            <a:ext cx="2209800" cy="24685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7" name="TextBox 11"/>
          <p:cNvSpPr txBox="1">
            <a:spLocks noChangeArrowheads="1"/>
          </p:cNvSpPr>
          <p:nvPr/>
        </p:nvSpPr>
        <p:spPr bwMode="auto">
          <a:xfrm>
            <a:off x="4267200" y="6324600"/>
            <a:ext cx="11144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Richard Abisla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4588" name="TextBox 12"/>
          <p:cNvSpPr txBox="1">
            <a:spLocks noChangeArrowheads="1"/>
          </p:cNvSpPr>
          <p:nvPr/>
        </p:nvSpPr>
        <p:spPr bwMode="auto">
          <a:xfrm>
            <a:off x="7010400" y="6324600"/>
            <a:ext cx="9906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latin typeface="Book Antiqua" pitchFamily="18" charset="0"/>
              </a:rPr>
              <a:t>Corinne Hill</a:t>
            </a:r>
            <a:endParaRPr lang="en-ZW" sz="11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752600"/>
            <a:ext cx="2925763" cy="2925763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1219200" y="228600"/>
            <a:ext cx="6705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Book Antiqua" pitchFamily="18" charset="0"/>
              </a:rPr>
              <a:t>Panel 4:  Discussion of Industry Best Practices to Increase Broadband Adoption Among the Various Technologies</a:t>
            </a:r>
            <a:endParaRPr lang="en-ZW" sz="2000">
              <a:latin typeface="Book Antiqua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36571" t="13889" r="8571" b="9722"/>
          <a:stretch>
            <a:fillRect/>
          </a:stretch>
        </p:blipFill>
        <p:spPr bwMode="auto">
          <a:xfrm>
            <a:off x="6553200" y="3962400"/>
            <a:ext cx="2057400" cy="2514600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 l="5874" t="10416" r="8957" b="3646"/>
          <a:stretch>
            <a:fillRect/>
          </a:stretch>
        </p:blipFill>
        <p:spPr bwMode="auto">
          <a:xfrm>
            <a:off x="4038600" y="3962400"/>
            <a:ext cx="2209800" cy="2514600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" name="Picture 6" descr="5952 Bret Perkins.jpg"/>
          <p:cNvPicPr>
            <a:picLocks noChangeAspect="1"/>
          </p:cNvPicPr>
          <p:nvPr/>
        </p:nvPicPr>
        <p:blipFill>
          <a:blip r:embed="rId6"/>
          <a:srcRect t="11834" r="12260" b="12088"/>
          <a:stretch>
            <a:fillRect/>
          </a:stretch>
        </p:blipFill>
        <p:spPr>
          <a:xfrm>
            <a:off x="4267200" y="990600"/>
            <a:ext cx="4278313" cy="2638425"/>
          </a:xfrm>
          <a:prstGeom prst="rect">
            <a:avLst/>
          </a:prstGeom>
          <a:ln w="25400">
            <a:solidFill>
              <a:schemeClr val="tx1">
                <a:lumMod val="85000"/>
              </a:schemeClr>
            </a:solidFill>
          </a:ln>
        </p:spPr>
      </p:pic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5334000" y="3657600"/>
            <a:ext cx="2224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Dave Davidson and Bret Perkins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4800600" y="6477000"/>
            <a:ext cx="9953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Dale  Merten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5608" name="TextBox 9"/>
          <p:cNvSpPr txBox="1">
            <a:spLocks noChangeArrowheads="1"/>
          </p:cNvSpPr>
          <p:nvPr/>
        </p:nvSpPr>
        <p:spPr bwMode="auto">
          <a:xfrm>
            <a:off x="7010400" y="6477000"/>
            <a:ext cx="12303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latin typeface="Book Antiqua" pitchFamily="18" charset="0"/>
              </a:rPr>
              <a:t>Elaine Divelbliss</a:t>
            </a:r>
            <a:endParaRPr lang="en-ZW" sz="1100">
              <a:latin typeface="Book Antiqua" pitchFamily="18" charset="0"/>
            </a:endParaRPr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914400" y="4724400"/>
            <a:ext cx="193992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Book Antiqua" pitchFamily="18" charset="0"/>
              </a:rPr>
              <a:t>Commissioner Larry Landis</a:t>
            </a:r>
          </a:p>
          <a:p>
            <a:pPr algn="ctr"/>
            <a:r>
              <a:rPr lang="en-US" sz="1100">
                <a:latin typeface="Book Antiqua" pitchFamily="18" charset="0"/>
              </a:rPr>
              <a:t>Moderator</a:t>
            </a:r>
            <a:endParaRPr lang="en-ZW" sz="110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233</Words>
  <Application>Microsoft Office PowerPoint</Application>
  <PresentationFormat>On-screen Show (4:3)</PresentationFormat>
  <Paragraphs>58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Book Antiqua</vt:lpstr>
      <vt:lpstr>Arial</vt:lpstr>
      <vt:lpstr>Lucida Sans</vt:lpstr>
      <vt:lpstr>Wingdings 2</vt:lpstr>
      <vt:lpstr>Wingdings</vt:lpstr>
      <vt:lpstr>Wingdings 3</vt:lpstr>
      <vt:lpstr>Calibri</vt:lpstr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Charlie</dc:creator>
  <cp:lastModifiedBy>Antoine.Green</cp:lastModifiedBy>
  <cp:revision>38</cp:revision>
  <dcterms:created xsi:type="dcterms:W3CDTF">2013-02-11T15:04:57Z</dcterms:created>
  <dcterms:modified xsi:type="dcterms:W3CDTF">2013-02-12T22:39:19Z</dcterms:modified>
</cp:coreProperties>
</file>